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59" r:id="rId6"/>
    <p:sldId id="273" r:id="rId7"/>
    <p:sldId id="261" r:id="rId8"/>
    <p:sldId id="267" r:id="rId9"/>
    <p:sldId id="268" r:id="rId10"/>
    <p:sldId id="269" r:id="rId11"/>
    <p:sldId id="270" r:id="rId12"/>
    <p:sldId id="264" r:id="rId13"/>
    <p:sldId id="271" r:id="rId14"/>
    <p:sldId id="272" r:id="rId15"/>
    <p:sldId id="265" r:id="rId16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Poppins Bold" panose="020B0604020202020204" charset="0"/>
      <p:regular r:id="rId21"/>
    </p:embeddedFont>
    <p:embeddedFont>
      <p:font typeface="Poppins" panose="020B0604020202020204" charset="0"/>
      <p:regular r:id="rId22"/>
    </p:embeddedFont>
    <p:embeddedFont>
      <p:font typeface="Poppins Ultra-Bold" panose="020B0604020202020204" charset="0"/>
      <p:regular r:id="rId23"/>
    </p:embeddedFont>
    <p:embeddedFont>
      <p:font typeface="Poppins Italics" panose="020B0604020202020204" charset="0"/>
      <p:regular r:id="rId24"/>
    </p:embeddedFont>
    <p:embeddedFont>
      <p:font typeface="Poppins Light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D59"/>
    <a:srgbClr val="3D42B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1" autoAdjust="0"/>
  </p:normalViewPr>
  <p:slideViewPr>
    <p:cSldViewPr>
      <p:cViewPr>
        <p:scale>
          <a:sx n="50" d="100"/>
          <a:sy n="50" d="100"/>
        </p:scale>
        <p:origin x="1914" y="18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1.sv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8.svg>
</file>

<file path=ppt/media/image19.png>
</file>

<file path=ppt/media/image2.jpeg>
</file>

<file path=ppt/media/image2.svg>
</file>

<file path=ppt/media/image20.jpg>
</file>

<file path=ppt/media/image20.svg>
</file>

<file path=ppt/media/image21.png>
</file>

<file path=ppt/media/image22.png>
</file>

<file path=ppt/media/image22.svg>
</file>

<file path=ppt/media/image23.png>
</file>

<file path=ppt/media/image24.jpeg>
</file>

<file path=ppt/media/image25.png>
</file>

<file path=ppt/media/image25.svg>
</file>

<file path=ppt/media/image26.png>
</file>

<file path=ppt/media/image27.png>
</file>

<file path=ppt/media/image28.jpeg>
</file>

<file path=ppt/media/image29.png>
</file>

<file path=ppt/media/image3.jpg>
</file>

<file path=ppt/media/image4.jpeg>
</file>

<file path=ppt/media/image5.png>
</file>

<file path=ppt/media/image6.jpe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e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2.sv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jpeg"/><Relationship Id="rId10" Type="http://schemas.openxmlformats.org/officeDocument/2006/relationships/image" Target="../media/image22.pn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29.png"/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12" Type="http://schemas.openxmlformats.org/officeDocument/2006/relationships/image" Target="../media/image2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11" Type="http://schemas.openxmlformats.org/officeDocument/2006/relationships/image" Target="../media/image22.svg"/><Relationship Id="rId5" Type="http://schemas.openxmlformats.org/officeDocument/2006/relationships/image" Target="../media/image2.svg"/><Relationship Id="rId10" Type="http://schemas.openxmlformats.org/officeDocument/2006/relationships/image" Target="../media/image27.png"/><Relationship Id="rId4" Type="http://schemas.openxmlformats.org/officeDocument/2006/relationships/image" Target="../media/image1.png"/><Relationship Id="rId9" Type="http://schemas.openxmlformats.org/officeDocument/2006/relationships/image" Target="../media/image20.svg"/><Relationship Id="rId14" Type="http://schemas.openxmlformats.org/officeDocument/2006/relationships/image" Target="../media/image2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402174" y="-6222578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313235" y="6991522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4"/>
                </a:lnTo>
                <a:lnTo>
                  <a:pt x="0" y="117320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750160" y="-356571"/>
            <a:ext cx="10993184" cy="10993184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6350000"/>
                  </a:moveTo>
                  <a:lnTo>
                    <a:pt x="6350000" y="6350000"/>
                  </a:lnTo>
                  <a:lnTo>
                    <a:pt x="6350000" y="0"/>
                  </a:lnTo>
                  <a:cubicBezTo>
                    <a:pt x="2843530" y="0"/>
                    <a:pt x="0" y="2843530"/>
                    <a:pt x="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10571" r="-39428"/>
              </a:stretch>
            </a:blipFill>
          </p:spPr>
        </p:sp>
      </p:grpSp>
      <p:sp>
        <p:nvSpPr>
          <p:cNvPr id="6" name="AutoShape 6"/>
          <p:cNvSpPr/>
          <p:nvPr/>
        </p:nvSpPr>
        <p:spPr>
          <a:xfrm>
            <a:off x="1778891" y="7888938"/>
            <a:ext cx="1068688" cy="0"/>
          </a:xfrm>
          <a:prstGeom prst="line">
            <a:avLst/>
          </a:prstGeom>
          <a:ln w="47625" cap="flat">
            <a:solidFill>
              <a:srgbClr val="3D42BE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517734" y="5350419"/>
            <a:ext cx="2028898" cy="2028898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797959" y="2299039"/>
            <a:ext cx="322705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PRESENTED</a:t>
            </a: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BY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97959" y="2673690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NGATSING TAKAM FRANCK ARTHUR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797959" y="8510232"/>
            <a:ext cx="6431641" cy="4084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000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AFRICAN INSTITUE OF COMPUTER SCIENCE</a:t>
            </a:r>
            <a:endParaRPr lang="en-US" sz="2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AutoShape 13"/>
          <p:cNvSpPr/>
          <p:nvPr/>
        </p:nvSpPr>
        <p:spPr>
          <a:xfrm>
            <a:off x="15132991" y="8326082"/>
            <a:ext cx="2276138" cy="0"/>
          </a:xfrm>
          <a:prstGeom prst="line">
            <a:avLst/>
          </a:prstGeom>
          <a:ln w="876300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10992040" y="8105419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b="1" dirty="0" smtClean="0">
                <a:solidFill>
                  <a:srgbClr val="3D42BE"/>
                </a:solidFill>
                <a:latin typeface="Poppins Bold"/>
                <a:ea typeface="Poppins Bold"/>
                <a:cs typeface="Poppins Bold"/>
                <a:sym typeface="Poppins Bold"/>
              </a:rPr>
              <a:t>RIODUSLINK </a:t>
            </a:r>
            <a:endParaRPr lang="en-US" sz="2499" b="1" dirty="0">
              <a:solidFill>
                <a:srgbClr val="3D42BE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797959" y="3833142"/>
            <a:ext cx="9118930" cy="307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76"/>
              </a:lnSpc>
            </a:pPr>
            <a:r>
              <a:rPr lang="en-US" sz="8308" b="1" spc="-282" dirty="0" smtClean="0">
                <a:solidFill>
                  <a:srgbClr val="3D42BE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2024 – 2025 WELCOME TO MY PRESENTATION</a:t>
            </a:r>
            <a:endParaRPr lang="en-US" sz="8308" b="1" spc="-282" dirty="0">
              <a:solidFill>
                <a:srgbClr val="3D42BE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757" y="-395266"/>
            <a:ext cx="18335758" cy="10682266"/>
            <a:chOff x="0" y="0"/>
            <a:chExt cx="5241799" cy="21382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41799" cy="2138200"/>
            </a:xfrm>
            <a:custGeom>
              <a:avLst/>
              <a:gdLst/>
              <a:ahLst/>
              <a:cxnLst/>
              <a:rect l="l" t="t" r="r" b="b"/>
              <a:pathLst>
                <a:path w="5241799" h="2138200">
                  <a:moveTo>
                    <a:pt x="0" y="0"/>
                  </a:moveTo>
                  <a:lnTo>
                    <a:pt x="5241799" y="0"/>
                  </a:lnTo>
                  <a:lnTo>
                    <a:pt x="5241799" y="2138200"/>
                  </a:lnTo>
                  <a:lnTo>
                    <a:pt x="0" y="2138200"/>
                  </a:lnTo>
                  <a:close/>
                </a:path>
              </a:pathLst>
            </a:custGeom>
            <a:solidFill>
              <a:srgbClr val="3D42B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5241799" cy="2204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384268" y="-6999872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-47757" y="2645"/>
            <a:ext cx="1905617" cy="190561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95233" y="224359"/>
            <a:ext cx="8486175" cy="2333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15"/>
              </a:lnSpc>
            </a:pPr>
            <a:r>
              <a:rPr lang="en-US" sz="651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SEQUENCE </a:t>
            </a:r>
          </a:p>
          <a:p>
            <a:pPr algn="l">
              <a:lnSpc>
                <a:spcPts val="9115"/>
              </a:lnSpc>
            </a:pPr>
            <a:r>
              <a:rPr lang="en-US" sz="651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DIAGRAM</a:t>
            </a:r>
            <a:endParaRPr lang="en-US" sz="6510" b="1" dirty="0">
              <a:solidFill>
                <a:srgbClr val="FFFFFF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8385942" y="9023350"/>
            <a:ext cx="2982802" cy="0"/>
          </a:xfrm>
          <a:prstGeom prst="line">
            <a:avLst/>
          </a:prstGeom>
          <a:ln w="47625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-2432287" y="9628188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" name="Picture 2" descr="Book appointme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-363879"/>
            <a:ext cx="12695903" cy="10650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AutoShape 15"/>
          <p:cNvSpPr/>
          <p:nvPr/>
        </p:nvSpPr>
        <p:spPr>
          <a:xfrm>
            <a:off x="1219200" y="10069513"/>
            <a:ext cx="2982802" cy="0"/>
          </a:xfrm>
          <a:prstGeom prst="line">
            <a:avLst/>
          </a:prstGeom>
          <a:ln w="47625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007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337170" cy="10287000"/>
            <a:chOff x="0" y="0"/>
            <a:chExt cx="5241799" cy="21382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41799" cy="2138200"/>
            </a:xfrm>
            <a:custGeom>
              <a:avLst/>
              <a:gdLst/>
              <a:ahLst/>
              <a:cxnLst/>
              <a:rect l="l" t="t" r="r" b="b"/>
              <a:pathLst>
                <a:path w="5241799" h="2138200">
                  <a:moveTo>
                    <a:pt x="0" y="0"/>
                  </a:moveTo>
                  <a:lnTo>
                    <a:pt x="5241799" y="0"/>
                  </a:lnTo>
                  <a:lnTo>
                    <a:pt x="5241799" y="2138200"/>
                  </a:lnTo>
                  <a:lnTo>
                    <a:pt x="0" y="2138200"/>
                  </a:lnTo>
                  <a:close/>
                </a:path>
              </a:pathLst>
            </a:custGeom>
            <a:solidFill>
              <a:srgbClr val="3D42B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5241799" cy="2204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384268" y="-6999872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75579" y="202019"/>
            <a:ext cx="1905617" cy="190561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89090" y="724905"/>
            <a:ext cx="8486175" cy="2276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15"/>
              </a:lnSpc>
            </a:pPr>
            <a:r>
              <a:rPr lang="en-US" sz="600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CLASS </a:t>
            </a:r>
          </a:p>
          <a:p>
            <a:pPr algn="l">
              <a:lnSpc>
                <a:spcPts val="9115"/>
              </a:lnSpc>
            </a:pPr>
            <a:r>
              <a:rPr lang="en-US" sz="600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DIAGRAM</a:t>
            </a:r>
            <a:endParaRPr lang="en-US" sz="6000" b="1" dirty="0">
              <a:solidFill>
                <a:srgbClr val="FFFFFF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8385942" y="9023350"/>
            <a:ext cx="2982802" cy="0"/>
          </a:xfrm>
          <a:prstGeom prst="line">
            <a:avLst/>
          </a:prstGeom>
          <a:ln w="47625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9740597" y="8816975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580" y="0"/>
            <a:ext cx="14142700" cy="10287000"/>
          </a:xfrm>
          <a:prstGeom prst="rect">
            <a:avLst/>
          </a:prstGeom>
        </p:spPr>
      </p:pic>
      <p:sp>
        <p:nvSpPr>
          <p:cNvPr id="20" name="TextBox 16"/>
          <p:cNvSpPr txBox="1"/>
          <p:nvPr/>
        </p:nvSpPr>
        <p:spPr>
          <a:xfrm>
            <a:off x="-3071259" y="9676239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" name="AutoShape 15"/>
          <p:cNvSpPr/>
          <p:nvPr/>
        </p:nvSpPr>
        <p:spPr>
          <a:xfrm>
            <a:off x="640803" y="10117564"/>
            <a:ext cx="2982802" cy="0"/>
          </a:xfrm>
          <a:prstGeom prst="line">
            <a:avLst/>
          </a:prstGeom>
          <a:ln w="47625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2600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3"/>
          <p:cNvGrpSpPr/>
          <p:nvPr/>
        </p:nvGrpSpPr>
        <p:grpSpPr>
          <a:xfrm>
            <a:off x="-9164993" y="4242941"/>
            <a:ext cx="15167834" cy="15167834"/>
            <a:chOff x="0" y="0"/>
            <a:chExt cx="812800" cy="812800"/>
          </a:xfrm>
        </p:grpSpPr>
        <p:sp>
          <p:nvSpPr>
            <p:cNvPr id="25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D42BE"/>
            </a:solidFill>
          </p:spPr>
        </p:sp>
        <p:sp>
          <p:nvSpPr>
            <p:cNvPr id="26" name="TextBox 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2" name="Freeform 2"/>
          <p:cNvSpPr/>
          <p:nvPr/>
        </p:nvSpPr>
        <p:spPr>
          <a:xfrm>
            <a:off x="-4718340" y="-6506514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797375" y="-5847314"/>
            <a:ext cx="15167834" cy="1516783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D42BE"/>
            </a:solidFill>
            <a:ln>
              <a:noFill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506405" y="3898382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542887" y="273698"/>
            <a:ext cx="1597280" cy="159728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0" name="AutoShape 10"/>
          <p:cNvSpPr/>
          <p:nvPr/>
        </p:nvSpPr>
        <p:spPr>
          <a:xfrm>
            <a:off x="1356094" y="8141245"/>
            <a:ext cx="2276138" cy="0"/>
          </a:xfrm>
          <a:prstGeom prst="line">
            <a:avLst/>
          </a:prstGeom>
          <a:ln w="876300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1" name="Group 11"/>
          <p:cNvGrpSpPr/>
          <p:nvPr/>
        </p:nvGrpSpPr>
        <p:grpSpPr>
          <a:xfrm>
            <a:off x="5612011" y="-3982941"/>
            <a:ext cx="2763379" cy="276337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7491054" y="-3500079"/>
            <a:ext cx="3994405" cy="5706293"/>
            <a:chOff x="0" y="0"/>
            <a:chExt cx="4445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445000" cy="6350000"/>
            </a:xfrm>
            <a:custGeom>
              <a:avLst/>
              <a:gdLst/>
              <a:ahLst/>
              <a:cxnLst/>
              <a:rect l="l" t="t" r="r" b="b"/>
              <a:pathLst>
                <a:path w="4445000" h="6350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4"/>
              <a:stretch>
                <a:fillRect t="-2434" b="-2434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-150078" y="-3479681"/>
            <a:ext cx="2763379" cy="2763379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-9659817" y="211792"/>
            <a:ext cx="3994405" cy="5706293"/>
            <a:chOff x="0" y="0"/>
            <a:chExt cx="4445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445000" cy="6350000"/>
            </a:xfrm>
            <a:custGeom>
              <a:avLst/>
              <a:gdLst/>
              <a:ahLst/>
              <a:cxnLst/>
              <a:rect l="l" t="t" r="r" b="b"/>
              <a:pathLst>
                <a:path w="4445000" h="6350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5"/>
              <a:stretch>
                <a:fillRect t="-2434" b="-2434"/>
              </a:stretch>
            </a:blipFill>
          </p:spPr>
        </p:sp>
      </p:grpSp>
      <p:sp>
        <p:nvSpPr>
          <p:cNvPr id="22" name="TextBox 22"/>
          <p:cNvSpPr txBox="1"/>
          <p:nvPr/>
        </p:nvSpPr>
        <p:spPr>
          <a:xfrm>
            <a:off x="1419712" y="7906412"/>
            <a:ext cx="2129005" cy="426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dirty="0" smtClean="0">
                <a:solidFill>
                  <a:srgbClr val="3D42BE"/>
                </a:solidFill>
                <a:latin typeface="Poppins Bold"/>
                <a:ea typeface="Poppins Bold"/>
                <a:cs typeface="Poppins Bold"/>
                <a:sym typeface="Poppins Bold"/>
              </a:rPr>
              <a:t>ROIDUSLINK </a:t>
            </a:r>
            <a:endParaRPr lang="en-US" sz="2499" b="1" dirty="0">
              <a:solidFill>
                <a:srgbClr val="3D42BE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22352" y="608263"/>
            <a:ext cx="6147394" cy="1832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8"/>
              </a:lnSpc>
            </a:pPr>
            <a:r>
              <a:rPr lang="en-US" sz="7290" b="1" spc="-247" dirty="0" smtClean="0">
                <a:solidFill>
                  <a:srgbClr val="3D42BE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Programing </a:t>
            </a:r>
          </a:p>
          <a:p>
            <a:pPr algn="l">
              <a:lnSpc>
                <a:spcPts val="6998"/>
              </a:lnSpc>
            </a:pPr>
            <a:r>
              <a:rPr lang="en-US" sz="7290" b="1" spc="-247" dirty="0" smtClean="0">
                <a:solidFill>
                  <a:srgbClr val="3D42BE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Tools </a:t>
            </a:r>
            <a:endParaRPr lang="en-US" sz="7290" b="1" spc="-247" dirty="0">
              <a:solidFill>
                <a:srgbClr val="3D42BE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27" name="Freeform: Shape 14">
            <a:extLst>
              <a:ext uri="{FF2B5EF4-FFF2-40B4-BE49-F238E27FC236}">
                <a16:creationId xmlns:a16="http://schemas.microsoft.com/office/drawing/2014/main" id="{8E8B03FF-DF8E-49C6-A6EB-9172D8AD0A84}"/>
              </a:ext>
            </a:extLst>
          </p:cNvPr>
          <p:cNvSpPr/>
          <p:nvPr/>
        </p:nvSpPr>
        <p:spPr>
          <a:xfrm>
            <a:off x="931640" y="2951413"/>
            <a:ext cx="1552575" cy="3657600"/>
          </a:xfrm>
          <a:custGeom>
            <a:avLst/>
            <a:gdLst>
              <a:gd name="connsiteX0" fmla="*/ 1320165 w 1552575"/>
              <a:gd name="connsiteY0" fmla="*/ 3645504 h 3657600"/>
              <a:gd name="connsiteX1" fmla="*/ 241649 w 1552575"/>
              <a:gd name="connsiteY1" fmla="*/ 3645504 h 3657600"/>
              <a:gd name="connsiteX2" fmla="*/ 14288 w 1552575"/>
              <a:gd name="connsiteY2" fmla="*/ 3418142 h 3657600"/>
              <a:gd name="connsiteX3" fmla="*/ 14288 w 1552575"/>
              <a:gd name="connsiteY3" fmla="*/ 241649 h 3657600"/>
              <a:gd name="connsiteX4" fmla="*/ 241649 w 1552575"/>
              <a:gd name="connsiteY4" fmla="*/ 14288 h 3657600"/>
              <a:gd name="connsiteX5" fmla="*/ 1320165 w 1552575"/>
              <a:gd name="connsiteY5" fmla="*/ 14288 h 3657600"/>
              <a:gd name="connsiteX6" fmla="*/ 1547527 w 1552575"/>
              <a:gd name="connsiteY6" fmla="*/ 241649 h 3657600"/>
              <a:gd name="connsiteX7" fmla="*/ 1547527 w 1552575"/>
              <a:gd name="connsiteY7" fmla="*/ 3418047 h 3657600"/>
              <a:gd name="connsiteX8" fmla="*/ 1320165 w 1552575"/>
              <a:gd name="connsiteY8" fmla="*/ 3645504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2575" h="3657600">
                <a:moveTo>
                  <a:pt x="1320165" y="3645504"/>
                </a:moveTo>
                <a:lnTo>
                  <a:pt x="241649" y="3645504"/>
                </a:lnTo>
                <a:cubicBezTo>
                  <a:pt x="116110" y="3645504"/>
                  <a:pt x="14288" y="3543681"/>
                  <a:pt x="14288" y="3418142"/>
                </a:cubicBezTo>
                <a:lnTo>
                  <a:pt x="14288" y="241649"/>
                </a:lnTo>
                <a:cubicBezTo>
                  <a:pt x="14288" y="116110"/>
                  <a:pt x="116110" y="14288"/>
                  <a:pt x="241649" y="14288"/>
                </a:cubicBezTo>
                <a:lnTo>
                  <a:pt x="1320165" y="14288"/>
                </a:lnTo>
                <a:cubicBezTo>
                  <a:pt x="1445705" y="14288"/>
                  <a:pt x="1547527" y="116110"/>
                  <a:pt x="1547527" y="241649"/>
                </a:cubicBezTo>
                <a:lnTo>
                  <a:pt x="1547527" y="3418047"/>
                </a:lnTo>
                <a:cubicBezTo>
                  <a:pt x="1547527" y="3543681"/>
                  <a:pt x="1445705" y="3645504"/>
                  <a:pt x="1320165" y="3645504"/>
                </a:cubicBezTo>
                <a:close/>
              </a:path>
            </a:pathLst>
          </a:custGeom>
          <a:noFill/>
          <a:ln w="19050" cap="rnd">
            <a:solidFill>
              <a:srgbClr val="FFBD59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15">
            <a:extLst>
              <a:ext uri="{FF2B5EF4-FFF2-40B4-BE49-F238E27FC236}">
                <a16:creationId xmlns:a16="http://schemas.microsoft.com/office/drawing/2014/main" id="{07D5DC7A-7FD1-4211-AD55-A207A4BEC919}"/>
              </a:ext>
            </a:extLst>
          </p:cNvPr>
          <p:cNvSpPr/>
          <p:nvPr/>
        </p:nvSpPr>
        <p:spPr>
          <a:xfrm>
            <a:off x="4068027" y="2879146"/>
            <a:ext cx="1552575" cy="3657600"/>
          </a:xfrm>
          <a:custGeom>
            <a:avLst/>
            <a:gdLst>
              <a:gd name="connsiteX0" fmla="*/ 1320165 w 1552575"/>
              <a:gd name="connsiteY0" fmla="*/ 3645504 h 3657600"/>
              <a:gd name="connsiteX1" fmla="*/ 241649 w 1552575"/>
              <a:gd name="connsiteY1" fmla="*/ 3645504 h 3657600"/>
              <a:gd name="connsiteX2" fmla="*/ 14288 w 1552575"/>
              <a:gd name="connsiteY2" fmla="*/ 3418142 h 3657600"/>
              <a:gd name="connsiteX3" fmla="*/ 14288 w 1552575"/>
              <a:gd name="connsiteY3" fmla="*/ 241649 h 3657600"/>
              <a:gd name="connsiteX4" fmla="*/ 241649 w 1552575"/>
              <a:gd name="connsiteY4" fmla="*/ 14288 h 3657600"/>
              <a:gd name="connsiteX5" fmla="*/ 1320165 w 1552575"/>
              <a:gd name="connsiteY5" fmla="*/ 14288 h 3657600"/>
              <a:gd name="connsiteX6" fmla="*/ 1547527 w 1552575"/>
              <a:gd name="connsiteY6" fmla="*/ 241649 h 3657600"/>
              <a:gd name="connsiteX7" fmla="*/ 1547527 w 1552575"/>
              <a:gd name="connsiteY7" fmla="*/ 3418047 h 3657600"/>
              <a:gd name="connsiteX8" fmla="*/ 1320165 w 1552575"/>
              <a:gd name="connsiteY8" fmla="*/ 3645504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2575" h="3657600">
                <a:moveTo>
                  <a:pt x="1320165" y="3645504"/>
                </a:moveTo>
                <a:lnTo>
                  <a:pt x="241649" y="3645504"/>
                </a:lnTo>
                <a:cubicBezTo>
                  <a:pt x="116110" y="3645504"/>
                  <a:pt x="14288" y="3543681"/>
                  <a:pt x="14288" y="3418142"/>
                </a:cubicBezTo>
                <a:lnTo>
                  <a:pt x="14288" y="241649"/>
                </a:lnTo>
                <a:cubicBezTo>
                  <a:pt x="14288" y="116110"/>
                  <a:pt x="116110" y="14288"/>
                  <a:pt x="241649" y="14288"/>
                </a:cubicBezTo>
                <a:lnTo>
                  <a:pt x="1320165" y="14288"/>
                </a:lnTo>
                <a:cubicBezTo>
                  <a:pt x="1445705" y="14288"/>
                  <a:pt x="1547527" y="116110"/>
                  <a:pt x="1547527" y="241649"/>
                </a:cubicBezTo>
                <a:lnTo>
                  <a:pt x="1547527" y="3418047"/>
                </a:lnTo>
                <a:cubicBezTo>
                  <a:pt x="1547527" y="3543681"/>
                  <a:pt x="1445705" y="3645504"/>
                  <a:pt x="1320165" y="3645504"/>
                </a:cubicBezTo>
                <a:close/>
              </a:path>
            </a:pathLst>
          </a:custGeom>
          <a:noFill/>
          <a:ln w="19050" cap="rnd">
            <a:solidFill>
              <a:srgbClr val="FFBD59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16">
            <a:extLst>
              <a:ext uri="{FF2B5EF4-FFF2-40B4-BE49-F238E27FC236}">
                <a16:creationId xmlns:a16="http://schemas.microsoft.com/office/drawing/2014/main" id="{76F36684-1F98-4E1E-A8A7-1CFF2D3B1A5E}"/>
              </a:ext>
            </a:extLst>
          </p:cNvPr>
          <p:cNvSpPr/>
          <p:nvPr/>
        </p:nvSpPr>
        <p:spPr>
          <a:xfrm>
            <a:off x="6644893" y="2906278"/>
            <a:ext cx="1552575" cy="3657600"/>
          </a:xfrm>
          <a:custGeom>
            <a:avLst/>
            <a:gdLst>
              <a:gd name="connsiteX0" fmla="*/ 1320165 w 1552575"/>
              <a:gd name="connsiteY0" fmla="*/ 3645504 h 3657600"/>
              <a:gd name="connsiteX1" fmla="*/ 241649 w 1552575"/>
              <a:gd name="connsiteY1" fmla="*/ 3645504 h 3657600"/>
              <a:gd name="connsiteX2" fmla="*/ 14288 w 1552575"/>
              <a:gd name="connsiteY2" fmla="*/ 3418142 h 3657600"/>
              <a:gd name="connsiteX3" fmla="*/ 14288 w 1552575"/>
              <a:gd name="connsiteY3" fmla="*/ 241649 h 3657600"/>
              <a:gd name="connsiteX4" fmla="*/ 241649 w 1552575"/>
              <a:gd name="connsiteY4" fmla="*/ 14288 h 3657600"/>
              <a:gd name="connsiteX5" fmla="*/ 1320165 w 1552575"/>
              <a:gd name="connsiteY5" fmla="*/ 14288 h 3657600"/>
              <a:gd name="connsiteX6" fmla="*/ 1547527 w 1552575"/>
              <a:gd name="connsiteY6" fmla="*/ 241649 h 3657600"/>
              <a:gd name="connsiteX7" fmla="*/ 1547527 w 1552575"/>
              <a:gd name="connsiteY7" fmla="*/ 3418047 h 3657600"/>
              <a:gd name="connsiteX8" fmla="*/ 1320165 w 1552575"/>
              <a:gd name="connsiteY8" fmla="*/ 3645504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2575" h="3657600">
                <a:moveTo>
                  <a:pt x="1320165" y="3645504"/>
                </a:moveTo>
                <a:lnTo>
                  <a:pt x="241649" y="3645504"/>
                </a:lnTo>
                <a:cubicBezTo>
                  <a:pt x="116110" y="3645504"/>
                  <a:pt x="14288" y="3543681"/>
                  <a:pt x="14288" y="3418142"/>
                </a:cubicBezTo>
                <a:lnTo>
                  <a:pt x="14288" y="241649"/>
                </a:lnTo>
                <a:cubicBezTo>
                  <a:pt x="14288" y="116110"/>
                  <a:pt x="116110" y="14288"/>
                  <a:pt x="241649" y="14288"/>
                </a:cubicBezTo>
                <a:lnTo>
                  <a:pt x="1320165" y="14288"/>
                </a:lnTo>
                <a:cubicBezTo>
                  <a:pt x="1445704" y="14288"/>
                  <a:pt x="1547527" y="116110"/>
                  <a:pt x="1547527" y="241649"/>
                </a:cubicBezTo>
                <a:lnTo>
                  <a:pt x="1547527" y="3418047"/>
                </a:lnTo>
                <a:cubicBezTo>
                  <a:pt x="1547527" y="3543681"/>
                  <a:pt x="1445704" y="3645504"/>
                  <a:pt x="1320165" y="3645504"/>
                </a:cubicBezTo>
                <a:close/>
              </a:path>
            </a:pathLst>
          </a:custGeom>
          <a:noFill/>
          <a:ln w="19050" cap="rnd">
            <a:solidFill>
              <a:srgbClr val="FFC947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17">
            <a:extLst>
              <a:ext uri="{FF2B5EF4-FFF2-40B4-BE49-F238E27FC236}">
                <a16:creationId xmlns:a16="http://schemas.microsoft.com/office/drawing/2014/main" id="{FEBAE8B6-75FC-4C89-8800-9D3D93CC603F}"/>
              </a:ext>
            </a:extLst>
          </p:cNvPr>
          <p:cNvSpPr/>
          <p:nvPr/>
        </p:nvSpPr>
        <p:spPr>
          <a:xfrm>
            <a:off x="9449427" y="2906278"/>
            <a:ext cx="1552575" cy="3657600"/>
          </a:xfrm>
          <a:custGeom>
            <a:avLst/>
            <a:gdLst>
              <a:gd name="connsiteX0" fmla="*/ 1320165 w 1552575"/>
              <a:gd name="connsiteY0" fmla="*/ 3645504 h 3657600"/>
              <a:gd name="connsiteX1" fmla="*/ 241649 w 1552575"/>
              <a:gd name="connsiteY1" fmla="*/ 3645504 h 3657600"/>
              <a:gd name="connsiteX2" fmla="*/ 14288 w 1552575"/>
              <a:gd name="connsiteY2" fmla="*/ 3418142 h 3657600"/>
              <a:gd name="connsiteX3" fmla="*/ 14288 w 1552575"/>
              <a:gd name="connsiteY3" fmla="*/ 241649 h 3657600"/>
              <a:gd name="connsiteX4" fmla="*/ 241649 w 1552575"/>
              <a:gd name="connsiteY4" fmla="*/ 14288 h 3657600"/>
              <a:gd name="connsiteX5" fmla="*/ 1320165 w 1552575"/>
              <a:gd name="connsiteY5" fmla="*/ 14288 h 3657600"/>
              <a:gd name="connsiteX6" fmla="*/ 1547527 w 1552575"/>
              <a:gd name="connsiteY6" fmla="*/ 241649 h 3657600"/>
              <a:gd name="connsiteX7" fmla="*/ 1547527 w 1552575"/>
              <a:gd name="connsiteY7" fmla="*/ 3418047 h 3657600"/>
              <a:gd name="connsiteX8" fmla="*/ 1320165 w 1552575"/>
              <a:gd name="connsiteY8" fmla="*/ 3645504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2575" h="3657600">
                <a:moveTo>
                  <a:pt x="1320165" y="3645504"/>
                </a:moveTo>
                <a:lnTo>
                  <a:pt x="241649" y="3645504"/>
                </a:lnTo>
                <a:cubicBezTo>
                  <a:pt x="116110" y="3645504"/>
                  <a:pt x="14288" y="3543681"/>
                  <a:pt x="14288" y="3418142"/>
                </a:cubicBezTo>
                <a:lnTo>
                  <a:pt x="14288" y="241649"/>
                </a:lnTo>
                <a:cubicBezTo>
                  <a:pt x="14288" y="116110"/>
                  <a:pt x="116110" y="14288"/>
                  <a:pt x="241649" y="14288"/>
                </a:cubicBezTo>
                <a:lnTo>
                  <a:pt x="1320165" y="14288"/>
                </a:lnTo>
                <a:cubicBezTo>
                  <a:pt x="1445705" y="14288"/>
                  <a:pt x="1547527" y="116110"/>
                  <a:pt x="1547527" y="241649"/>
                </a:cubicBezTo>
                <a:lnTo>
                  <a:pt x="1547527" y="3418047"/>
                </a:lnTo>
                <a:cubicBezTo>
                  <a:pt x="1547527" y="3543681"/>
                  <a:pt x="1445705" y="3645504"/>
                  <a:pt x="1320165" y="3645504"/>
                </a:cubicBezTo>
                <a:close/>
              </a:path>
            </a:pathLst>
          </a:custGeom>
          <a:noFill/>
          <a:ln w="19050" cap="rnd">
            <a:solidFill>
              <a:srgbClr val="FFBD59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18">
            <a:extLst>
              <a:ext uri="{FF2B5EF4-FFF2-40B4-BE49-F238E27FC236}">
                <a16:creationId xmlns:a16="http://schemas.microsoft.com/office/drawing/2014/main" id="{33753421-0225-4BA9-8E13-6E341514CE2B}"/>
              </a:ext>
            </a:extLst>
          </p:cNvPr>
          <p:cNvSpPr/>
          <p:nvPr/>
        </p:nvSpPr>
        <p:spPr>
          <a:xfrm>
            <a:off x="12776499" y="3036926"/>
            <a:ext cx="1552575" cy="3657600"/>
          </a:xfrm>
          <a:custGeom>
            <a:avLst/>
            <a:gdLst>
              <a:gd name="connsiteX0" fmla="*/ 1320165 w 1552575"/>
              <a:gd name="connsiteY0" fmla="*/ 3645504 h 3657600"/>
              <a:gd name="connsiteX1" fmla="*/ 241649 w 1552575"/>
              <a:gd name="connsiteY1" fmla="*/ 3645504 h 3657600"/>
              <a:gd name="connsiteX2" fmla="*/ 14288 w 1552575"/>
              <a:gd name="connsiteY2" fmla="*/ 3418142 h 3657600"/>
              <a:gd name="connsiteX3" fmla="*/ 14288 w 1552575"/>
              <a:gd name="connsiteY3" fmla="*/ 241649 h 3657600"/>
              <a:gd name="connsiteX4" fmla="*/ 241649 w 1552575"/>
              <a:gd name="connsiteY4" fmla="*/ 14288 h 3657600"/>
              <a:gd name="connsiteX5" fmla="*/ 1320165 w 1552575"/>
              <a:gd name="connsiteY5" fmla="*/ 14288 h 3657600"/>
              <a:gd name="connsiteX6" fmla="*/ 1547527 w 1552575"/>
              <a:gd name="connsiteY6" fmla="*/ 241649 h 3657600"/>
              <a:gd name="connsiteX7" fmla="*/ 1547527 w 1552575"/>
              <a:gd name="connsiteY7" fmla="*/ 3418047 h 3657600"/>
              <a:gd name="connsiteX8" fmla="*/ 1320165 w 1552575"/>
              <a:gd name="connsiteY8" fmla="*/ 3645504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2575" h="3657600">
                <a:moveTo>
                  <a:pt x="1320165" y="3645504"/>
                </a:moveTo>
                <a:lnTo>
                  <a:pt x="241649" y="3645504"/>
                </a:lnTo>
                <a:cubicBezTo>
                  <a:pt x="116110" y="3645504"/>
                  <a:pt x="14288" y="3543681"/>
                  <a:pt x="14288" y="3418142"/>
                </a:cubicBezTo>
                <a:lnTo>
                  <a:pt x="14288" y="241649"/>
                </a:lnTo>
                <a:cubicBezTo>
                  <a:pt x="14288" y="116110"/>
                  <a:pt x="116110" y="14288"/>
                  <a:pt x="241649" y="14288"/>
                </a:cubicBezTo>
                <a:lnTo>
                  <a:pt x="1320165" y="14288"/>
                </a:lnTo>
                <a:cubicBezTo>
                  <a:pt x="1445705" y="14288"/>
                  <a:pt x="1547527" y="116110"/>
                  <a:pt x="1547527" y="241649"/>
                </a:cubicBezTo>
                <a:lnTo>
                  <a:pt x="1547527" y="3418047"/>
                </a:lnTo>
                <a:cubicBezTo>
                  <a:pt x="1547527" y="3543681"/>
                  <a:pt x="1445705" y="3645504"/>
                  <a:pt x="1320165" y="3645504"/>
                </a:cubicBezTo>
                <a:close/>
              </a:path>
            </a:pathLst>
          </a:custGeom>
          <a:noFill/>
          <a:ln w="19050" cap="rnd">
            <a:solidFill>
              <a:srgbClr val="FFBD59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19">
            <a:extLst>
              <a:ext uri="{FF2B5EF4-FFF2-40B4-BE49-F238E27FC236}">
                <a16:creationId xmlns:a16="http://schemas.microsoft.com/office/drawing/2014/main" id="{E550755C-7766-4E6A-AF01-9B3E82B34325}"/>
              </a:ext>
            </a:extLst>
          </p:cNvPr>
          <p:cNvSpPr/>
          <p:nvPr/>
        </p:nvSpPr>
        <p:spPr>
          <a:xfrm>
            <a:off x="15805158" y="2974360"/>
            <a:ext cx="1552575" cy="3657600"/>
          </a:xfrm>
          <a:custGeom>
            <a:avLst/>
            <a:gdLst>
              <a:gd name="connsiteX0" fmla="*/ 1320165 w 1552575"/>
              <a:gd name="connsiteY0" fmla="*/ 3645504 h 3657600"/>
              <a:gd name="connsiteX1" fmla="*/ 241649 w 1552575"/>
              <a:gd name="connsiteY1" fmla="*/ 3645504 h 3657600"/>
              <a:gd name="connsiteX2" fmla="*/ 14288 w 1552575"/>
              <a:gd name="connsiteY2" fmla="*/ 3418142 h 3657600"/>
              <a:gd name="connsiteX3" fmla="*/ 14288 w 1552575"/>
              <a:gd name="connsiteY3" fmla="*/ 241649 h 3657600"/>
              <a:gd name="connsiteX4" fmla="*/ 241649 w 1552575"/>
              <a:gd name="connsiteY4" fmla="*/ 14288 h 3657600"/>
              <a:gd name="connsiteX5" fmla="*/ 1320165 w 1552575"/>
              <a:gd name="connsiteY5" fmla="*/ 14288 h 3657600"/>
              <a:gd name="connsiteX6" fmla="*/ 1547527 w 1552575"/>
              <a:gd name="connsiteY6" fmla="*/ 241649 h 3657600"/>
              <a:gd name="connsiteX7" fmla="*/ 1547527 w 1552575"/>
              <a:gd name="connsiteY7" fmla="*/ 3418047 h 3657600"/>
              <a:gd name="connsiteX8" fmla="*/ 1320165 w 1552575"/>
              <a:gd name="connsiteY8" fmla="*/ 3645504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2575" h="3657600">
                <a:moveTo>
                  <a:pt x="1320165" y="3645504"/>
                </a:moveTo>
                <a:lnTo>
                  <a:pt x="241649" y="3645504"/>
                </a:lnTo>
                <a:cubicBezTo>
                  <a:pt x="116109" y="3645504"/>
                  <a:pt x="14288" y="3543681"/>
                  <a:pt x="14288" y="3418142"/>
                </a:cubicBezTo>
                <a:lnTo>
                  <a:pt x="14288" y="241649"/>
                </a:lnTo>
                <a:cubicBezTo>
                  <a:pt x="14288" y="116110"/>
                  <a:pt x="116109" y="14288"/>
                  <a:pt x="241649" y="14288"/>
                </a:cubicBezTo>
                <a:lnTo>
                  <a:pt x="1320165" y="14288"/>
                </a:lnTo>
                <a:cubicBezTo>
                  <a:pt x="1445705" y="14288"/>
                  <a:pt x="1547527" y="116110"/>
                  <a:pt x="1547527" y="241649"/>
                </a:cubicBezTo>
                <a:lnTo>
                  <a:pt x="1547527" y="3418047"/>
                </a:lnTo>
                <a:cubicBezTo>
                  <a:pt x="1547527" y="3543681"/>
                  <a:pt x="1445705" y="3645504"/>
                  <a:pt x="1320165" y="3645504"/>
                </a:cubicBezTo>
                <a:close/>
              </a:path>
            </a:pathLst>
          </a:custGeom>
          <a:noFill/>
          <a:ln w="19050" cap="rnd">
            <a:solidFill>
              <a:srgbClr val="FFC947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2A314E-0AA8-49A7-AA7D-45730114BD0C}"/>
              </a:ext>
            </a:extLst>
          </p:cNvPr>
          <p:cNvSpPr txBox="1"/>
          <p:nvPr/>
        </p:nvSpPr>
        <p:spPr>
          <a:xfrm>
            <a:off x="870128" y="5707094"/>
            <a:ext cx="1653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Visual </a:t>
            </a:r>
            <a:r>
              <a:rPr lang="en-GB" dirty="0"/>
              <a:t>studio code</a:t>
            </a:r>
            <a:endParaRPr lang="en-US" sz="1400" b="1" dirty="0">
              <a:solidFill>
                <a:schemeClr val="accent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FAD5B5F-117C-4A73-B70D-A52D617800C3}"/>
              </a:ext>
            </a:extLst>
          </p:cNvPr>
          <p:cNvSpPr txBox="1"/>
          <p:nvPr/>
        </p:nvSpPr>
        <p:spPr>
          <a:xfrm flipH="1">
            <a:off x="4219990" y="5789230"/>
            <a:ext cx="1361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Visual Paradigm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pic>
        <p:nvPicPr>
          <p:cNvPr id="35" name="Picture Placeholder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8" r="7278"/>
          <a:stretch>
            <a:fillRect/>
          </a:stretch>
        </p:blipFill>
        <p:spPr>
          <a:xfrm>
            <a:off x="1022352" y="3026555"/>
            <a:ext cx="1292225" cy="1293813"/>
          </a:xfrm>
          <a:prstGeom prst="roundRect">
            <a:avLst/>
          </a:prstGeom>
        </p:spPr>
      </p:pic>
      <p:pic>
        <p:nvPicPr>
          <p:cNvPr id="36" name="Picture Placeholder 3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" r="2941"/>
          <a:stretch>
            <a:fillRect/>
          </a:stretch>
        </p:blipFill>
        <p:spPr>
          <a:xfrm>
            <a:off x="6830025" y="3043949"/>
            <a:ext cx="1293813" cy="1293813"/>
          </a:xfrm>
          <a:prstGeom prst="roundRect">
            <a:avLst/>
          </a:prstGeom>
        </p:spPr>
      </p:pic>
      <p:pic>
        <p:nvPicPr>
          <p:cNvPr id="37" name="Picture Placeholder 3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7" r="5797"/>
          <a:stretch>
            <a:fillRect/>
          </a:stretch>
        </p:blipFill>
        <p:spPr>
          <a:xfrm>
            <a:off x="9592675" y="3052449"/>
            <a:ext cx="1292225" cy="1295400"/>
          </a:xfrm>
          <a:prstGeom prst="roundRect">
            <a:avLst/>
          </a:prstGeom>
        </p:spPr>
      </p:pic>
      <p:pic>
        <p:nvPicPr>
          <p:cNvPr id="38" name="Picture 37"/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6361" y="2899653"/>
            <a:ext cx="1294708" cy="1282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/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2327" y="3162482"/>
            <a:ext cx="1314450" cy="1294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/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1979" y="3094119"/>
            <a:ext cx="1344810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Rectangle 40"/>
          <p:cNvSpPr/>
          <p:nvPr/>
        </p:nvSpPr>
        <p:spPr>
          <a:xfrm>
            <a:off x="7016528" y="5935390"/>
            <a:ext cx="97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ea typeface="Times New Roman" panose="02020603050405020304" pitchFamily="18" charset="0"/>
              </a:rPr>
              <a:t>Postman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9795176" y="5888491"/>
            <a:ext cx="1069641" cy="388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Laragon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3099109" y="6066229"/>
            <a:ext cx="11558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GitHub</a:t>
            </a:r>
            <a:endParaRPr lang="en-US" b="1" dirty="0"/>
          </a:p>
        </p:txBody>
      </p:sp>
      <p:sp>
        <p:nvSpPr>
          <p:cNvPr id="44" name="Rectangle 43"/>
          <p:cNvSpPr/>
          <p:nvPr/>
        </p:nvSpPr>
        <p:spPr>
          <a:xfrm>
            <a:off x="16152238" y="5935029"/>
            <a:ext cx="924292" cy="368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chrome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547353" y="-6160358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797375" y="-5847314"/>
            <a:ext cx="15167834" cy="1516783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D42B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364057" y="7595145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356094" y="2365350"/>
            <a:ext cx="1597280" cy="159728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0" name="AutoShape 10"/>
          <p:cNvSpPr/>
          <p:nvPr/>
        </p:nvSpPr>
        <p:spPr>
          <a:xfrm>
            <a:off x="1356094" y="8141245"/>
            <a:ext cx="2276138" cy="0"/>
          </a:xfrm>
          <a:prstGeom prst="line">
            <a:avLst/>
          </a:prstGeom>
          <a:ln w="876300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1" name="Group 11"/>
          <p:cNvGrpSpPr/>
          <p:nvPr/>
        </p:nvGrpSpPr>
        <p:grpSpPr>
          <a:xfrm>
            <a:off x="13883362" y="1505372"/>
            <a:ext cx="2763379" cy="276337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2245392" y="2336732"/>
            <a:ext cx="3994405" cy="5706293"/>
            <a:chOff x="0" y="0"/>
            <a:chExt cx="4445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445000" cy="6350000"/>
            </a:xfrm>
            <a:custGeom>
              <a:avLst/>
              <a:gdLst/>
              <a:ahLst/>
              <a:cxnLst/>
              <a:rect l="l" t="t" r="r" b="b"/>
              <a:pathLst>
                <a:path w="4445000" h="6350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4"/>
              <a:stretch>
                <a:fillRect t="-2434" b="-2434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7033996" y="5839713"/>
            <a:ext cx="2763379" cy="2763379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7800173" y="2336732"/>
            <a:ext cx="3994405" cy="5706293"/>
            <a:chOff x="0" y="0"/>
            <a:chExt cx="4445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445000" cy="6350000"/>
            </a:xfrm>
            <a:custGeom>
              <a:avLst/>
              <a:gdLst/>
              <a:ahLst/>
              <a:cxnLst/>
              <a:rect l="l" t="t" r="r" b="b"/>
              <a:pathLst>
                <a:path w="4445000" h="6350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5"/>
              <a:stretch>
                <a:fillRect t="-2434" b="-2434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1652779" y="5239295"/>
            <a:ext cx="4819906" cy="134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Login 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Apply for a job 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View applications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300799" y="7898536"/>
            <a:ext cx="2331433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dirty="0" smtClean="0">
                <a:solidFill>
                  <a:srgbClr val="3D42BE"/>
                </a:solidFill>
                <a:latin typeface="Poppins Bold"/>
                <a:ea typeface="Poppins Bold"/>
                <a:cs typeface="Poppins Bold"/>
                <a:sym typeface="Poppins Bold"/>
              </a:rPr>
              <a:t>RIODUSLINK</a:t>
            </a:r>
            <a:endParaRPr lang="en-US" sz="2499" b="1" dirty="0">
              <a:solidFill>
                <a:srgbClr val="3D42BE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652778" y="2721547"/>
            <a:ext cx="7213935" cy="935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8"/>
              </a:lnSpc>
            </a:pPr>
            <a:r>
              <a:rPr lang="en-US" sz="7290" b="1" spc="-247" dirty="0" smtClean="0">
                <a:solidFill>
                  <a:srgbClr val="3D42BE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Demonstration </a:t>
            </a:r>
            <a:endParaRPr lang="en-US" sz="7290" b="1" spc="-247" dirty="0">
              <a:solidFill>
                <a:srgbClr val="3D42BE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</p:spTree>
    <p:extLst>
      <p:ext uri="{BB962C8B-B14F-4D97-AF65-F5344CB8AC3E}">
        <p14:creationId xmlns:p14="http://schemas.microsoft.com/office/powerpoint/2010/main" val="131895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402174" y="-6222578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79274" y="-2661040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647873" y="1812498"/>
            <a:ext cx="1905617" cy="1905617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2198835" y="9023350"/>
            <a:ext cx="2982802" cy="0"/>
          </a:xfrm>
          <a:prstGeom prst="line">
            <a:avLst/>
          </a:prstGeom>
          <a:ln w="47625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8849621" y="5426921"/>
            <a:ext cx="15167834" cy="15167834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D42B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0931375" y="1028700"/>
            <a:ext cx="6327925" cy="12520887"/>
            <a:chOff x="0" y="0"/>
            <a:chExt cx="2620010" cy="5184140"/>
          </a:xfrm>
        </p:grpSpPr>
        <p:sp>
          <p:nvSpPr>
            <p:cNvPr id="12" name="Freeform 12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22234" r="-22234"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2198835" y="2078684"/>
            <a:ext cx="8486175" cy="1109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15"/>
              </a:lnSpc>
            </a:pPr>
            <a:r>
              <a:rPr lang="en-US" sz="6510" b="1" dirty="0" smtClean="0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Conclusion</a:t>
            </a:r>
            <a:endParaRPr lang="en-US" sz="6510" b="1" dirty="0">
              <a:solidFill>
                <a:srgbClr val="000000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2198835" y="4118166"/>
            <a:ext cx="7745329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i="1" dirty="0" smtClean="0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Connecting talent with opportunities</a:t>
            </a:r>
            <a:endParaRPr lang="en-US" sz="2499" i="1" dirty="0">
              <a:solidFill>
                <a:srgbClr val="000000"/>
              </a:solidFill>
              <a:latin typeface="Poppins Italics"/>
              <a:ea typeface="Poppins Italics"/>
              <a:cs typeface="Poppins Italics"/>
              <a:sym typeface="Poppins Italic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2198835" y="5350721"/>
            <a:ext cx="4792122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Objective: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198835" y="6220671"/>
            <a:ext cx="7745329" cy="2221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transforms </a:t>
            </a:r>
            <a:r>
              <a:rPr lang="en-US" sz="24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Cameroon's job market—connecting talent with opportunities through AI innovation, streamlined processes, and inclusive growth. Let's build a brighter future together: Empowering careers, one match at a time.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3370663" y="8816975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14640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09056" y="6440627"/>
            <a:ext cx="21517549" cy="4159722"/>
            <a:chOff x="0" y="0"/>
            <a:chExt cx="5667173" cy="10955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667173" cy="1095565"/>
            </a:xfrm>
            <a:custGeom>
              <a:avLst/>
              <a:gdLst/>
              <a:ahLst/>
              <a:cxnLst/>
              <a:rect l="l" t="t" r="r" b="b"/>
              <a:pathLst>
                <a:path w="5667173" h="1095565">
                  <a:moveTo>
                    <a:pt x="0" y="0"/>
                  </a:moveTo>
                  <a:lnTo>
                    <a:pt x="5667173" y="0"/>
                  </a:lnTo>
                  <a:lnTo>
                    <a:pt x="5667173" y="1095565"/>
                  </a:lnTo>
                  <a:lnTo>
                    <a:pt x="0" y="1095565"/>
                  </a:lnTo>
                  <a:close/>
                </a:path>
              </a:pathLst>
            </a:custGeom>
            <a:solidFill>
              <a:srgbClr val="3D42B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5667173" cy="11622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396028" y="6692314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5402174" y="-6245054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4"/>
                </a:lnTo>
                <a:lnTo>
                  <a:pt x="0" y="117320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"/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5118455" y="1827046"/>
            <a:ext cx="2851368" cy="2851368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47958" y="7316704"/>
            <a:ext cx="3484076" cy="409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92"/>
              </a:lnSpc>
              <a:spcBef>
                <a:spcPct val="0"/>
              </a:spcBef>
            </a:pPr>
            <a:r>
              <a:rPr lang="en-US" sz="3365" b="1" u="none" spc="-114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The Fauget</a:t>
            </a:r>
          </a:p>
        </p:txBody>
      </p:sp>
      <p:sp>
        <p:nvSpPr>
          <p:cNvPr id="11" name="AutoShape 11"/>
          <p:cNvSpPr/>
          <p:nvPr/>
        </p:nvSpPr>
        <p:spPr>
          <a:xfrm>
            <a:off x="14301795" y="8797674"/>
            <a:ext cx="2276138" cy="0"/>
          </a:xfrm>
          <a:prstGeom prst="line">
            <a:avLst/>
          </a:prstGeom>
          <a:ln w="876300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Group 12"/>
          <p:cNvGrpSpPr/>
          <p:nvPr/>
        </p:nvGrpSpPr>
        <p:grpSpPr>
          <a:xfrm>
            <a:off x="1647958" y="8200252"/>
            <a:ext cx="541505" cy="541505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647958" y="9074534"/>
            <a:ext cx="541505" cy="541505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7005710" y="8195178"/>
            <a:ext cx="541505" cy="541505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7005710" y="9065023"/>
            <a:ext cx="541505" cy="541505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id="20" name="Freeform 20"/>
          <p:cNvSpPr/>
          <p:nvPr/>
        </p:nvSpPr>
        <p:spPr>
          <a:xfrm>
            <a:off x="1789853" y="8366828"/>
            <a:ext cx="257714" cy="198206"/>
          </a:xfrm>
          <a:custGeom>
            <a:avLst/>
            <a:gdLst/>
            <a:ahLst/>
            <a:cxnLst/>
            <a:rect l="l" t="t" r="r" b="b"/>
            <a:pathLst>
              <a:path w="257714" h="198206">
                <a:moveTo>
                  <a:pt x="0" y="0"/>
                </a:moveTo>
                <a:lnTo>
                  <a:pt x="257714" y="0"/>
                </a:lnTo>
                <a:lnTo>
                  <a:pt x="257714" y="198205"/>
                </a:lnTo>
                <a:lnTo>
                  <a:pt x="0" y="1982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810292" y="9187072"/>
            <a:ext cx="216836" cy="297405"/>
          </a:xfrm>
          <a:custGeom>
            <a:avLst/>
            <a:gdLst/>
            <a:ahLst/>
            <a:cxnLst/>
            <a:rect l="l" t="t" r="r" b="b"/>
            <a:pathLst>
              <a:path w="216836" h="297405">
                <a:moveTo>
                  <a:pt x="0" y="0"/>
                </a:moveTo>
                <a:lnTo>
                  <a:pt x="216836" y="0"/>
                </a:lnTo>
                <a:lnTo>
                  <a:pt x="216836" y="297406"/>
                </a:lnTo>
                <a:lnTo>
                  <a:pt x="0" y="29740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7208840" y="8317961"/>
            <a:ext cx="165726" cy="295939"/>
          </a:xfrm>
          <a:custGeom>
            <a:avLst/>
            <a:gdLst/>
            <a:ahLst/>
            <a:cxnLst/>
            <a:rect l="l" t="t" r="r" b="b"/>
            <a:pathLst>
              <a:path w="165726" h="295939">
                <a:moveTo>
                  <a:pt x="0" y="0"/>
                </a:moveTo>
                <a:lnTo>
                  <a:pt x="165726" y="0"/>
                </a:lnTo>
                <a:lnTo>
                  <a:pt x="165726" y="295939"/>
                </a:lnTo>
                <a:lnTo>
                  <a:pt x="0" y="29593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3" name="AutoShape 23"/>
          <p:cNvSpPr/>
          <p:nvPr/>
        </p:nvSpPr>
        <p:spPr>
          <a:xfrm>
            <a:off x="4712219" y="7435521"/>
            <a:ext cx="1074672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4" name="Group 24"/>
          <p:cNvGrpSpPr>
            <a:grpSpLocks noChangeAspect="1"/>
          </p:cNvGrpSpPr>
          <p:nvPr/>
        </p:nvGrpSpPr>
        <p:grpSpPr>
          <a:xfrm>
            <a:off x="9620888" y="944844"/>
            <a:ext cx="6957045" cy="6957017"/>
            <a:chOff x="0" y="0"/>
            <a:chExt cx="6350000" cy="634997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2"/>
              <a:stretch>
                <a:fillRect l="-39020" r="-39020"/>
              </a:stretch>
            </a:blipFill>
          </p:spPr>
        </p:sp>
      </p:grpSp>
      <p:sp>
        <p:nvSpPr>
          <p:cNvPr id="26" name="Freeform 26"/>
          <p:cNvSpPr/>
          <p:nvPr/>
        </p:nvSpPr>
        <p:spPr>
          <a:xfrm>
            <a:off x="7107832" y="9168049"/>
            <a:ext cx="337261" cy="350641"/>
          </a:xfrm>
          <a:custGeom>
            <a:avLst/>
            <a:gdLst/>
            <a:ahLst/>
            <a:cxnLst/>
            <a:rect l="l" t="t" r="r" b="b"/>
            <a:pathLst>
              <a:path w="337261" h="350641">
                <a:moveTo>
                  <a:pt x="0" y="0"/>
                </a:moveTo>
                <a:lnTo>
                  <a:pt x="337261" y="0"/>
                </a:lnTo>
                <a:lnTo>
                  <a:pt x="337261" y="350642"/>
                </a:lnTo>
                <a:lnTo>
                  <a:pt x="0" y="35064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xmlns="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1579515" y="2565113"/>
            <a:ext cx="6410072" cy="3034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734"/>
              </a:lnSpc>
            </a:pPr>
            <a:r>
              <a:rPr lang="en-US" sz="13418" b="1" spc="-456">
                <a:solidFill>
                  <a:srgbClr val="3D42BE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Thank You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647958" y="5570677"/>
            <a:ext cx="6273186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For further inquiries and information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504634" y="8577843"/>
            <a:ext cx="2033297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dirty="0" smtClean="0">
                <a:solidFill>
                  <a:srgbClr val="3D42BE"/>
                </a:solidFill>
                <a:latin typeface="Poppins Bold"/>
                <a:ea typeface="Poppins Bold"/>
                <a:cs typeface="Poppins Bold"/>
                <a:sym typeface="Poppins Bold"/>
              </a:rPr>
              <a:t>RIODUSLNK </a:t>
            </a:r>
            <a:endParaRPr lang="en-US" sz="2499" b="1" dirty="0">
              <a:solidFill>
                <a:srgbClr val="3D42BE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2425469" y="8981410"/>
            <a:ext cx="3569796" cy="556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510"/>
              </a:lnSpc>
              <a:spcBef>
                <a:spcPct val="0"/>
              </a:spcBef>
            </a:pPr>
            <a:r>
              <a:rPr lang="en-US" sz="2533" u="none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+123-456-7890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398442" y="8077307"/>
            <a:ext cx="4772216" cy="556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510"/>
              </a:lnSpc>
              <a:spcBef>
                <a:spcPct val="0"/>
              </a:spcBef>
            </a:pPr>
            <a:r>
              <a:rPr lang="en-US" sz="2533" u="none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hello@reallygreatsite.com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814697" y="8092542"/>
            <a:ext cx="4817467" cy="556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510"/>
              </a:lnSpc>
              <a:spcBef>
                <a:spcPct val="0"/>
              </a:spcBef>
            </a:pPr>
            <a:r>
              <a:rPr lang="en-US" sz="2533" u="none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123 Anywhere St., Any City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814697" y="8962386"/>
            <a:ext cx="4817467" cy="556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510"/>
              </a:lnSpc>
              <a:spcBef>
                <a:spcPct val="0"/>
              </a:spcBef>
            </a:pPr>
            <a:r>
              <a:rPr lang="en-US" sz="2533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www.reallygreatsite.com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200" y="-1"/>
            <a:ext cx="15431800" cy="10287000"/>
          </a:xfrm>
          <a:prstGeom prst="rect">
            <a:avLst/>
          </a:prstGeom>
        </p:spPr>
      </p:pic>
      <p:sp>
        <p:nvSpPr>
          <p:cNvPr id="7" name="Freeform 7"/>
          <p:cNvSpPr/>
          <p:nvPr/>
        </p:nvSpPr>
        <p:spPr>
          <a:xfrm>
            <a:off x="-2442905" y="-2354315"/>
            <a:ext cx="16575845" cy="16575845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3D42BE"/>
          </a:solidFill>
        </p:spPr>
      </p:sp>
      <p:sp>
        <p:nvSpPr>
          <p:cNvPr id="12" name="TextBox 12"/>
          <p:cNvSpPr txBox="1"/>
          <p:nvPr/>
        </p:nvSpPr>
        <p:spPr>
          <a:xfrm>
            <a:off x="10714952" y="9004300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9" name="Group 6"/>
          <p:cNvGrpSpPr/>
          <p:nvPr/>
        </p:nvGrpSpPr>
        <p:grpSpPr>
          <a:xfrm>
            <a:off x="1066800" y="3271639"/>
            <a:ext cx="2895600" cy="2895600"/>
            <a:chOff x="0" y="0"/>
            <a:chExt cx="812800" cy="812800"/>
          </a:xfrm>
        </p:grpSpPr>
        <p:sp>
          <p:nvSpPr>
            <p:cNvPr id="20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21" name="TextBox 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762000" y="3887933"/>
            <a:ext cx="121472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Poppins Ultra-Bold" panose="020B0604020202020204" charset="0"/>
                <a:cs typeface="Poppins Ultra-Bold" panose="020B0604020202020204" charset="0"/>
              </a:rPr>
              <a:t>Conception and Realization of a Digital </a:t>
            </a:r>
            <a:r>
              <a:rPr lang="en-US" sz="4000" dirty="0" smtClean="0">
                <a:solidFill>
                  <a:schemeClr val="bg1"/>
                </a:solidFill>
                <a:latin typeface="Poppins Ultra-Bold" panose="020B0604020202020204" charset="0"/>
                <a:cs typeface="Poppins Ultra-Bold" panose="020B0604020202020204" charset="0"/>
              </a:rPr>
              <a:t>Platform </a:t>
            </a:r>
            <a:r>
              <a:rPr lang="en-US" sz="4000" dirty="0">
                <a:solidFill>
                  <a:schemeClr val="bg1"/>
                </a:solidFill>
                <a:latin typeface="Poppins Ultra-Bold" panose="020B0604020202020204" charset="0"/>
                <a:cs typeface="Poppins Ultra-Bold" panose="020B0604020202020204" charset="0"/>
              </a:rPr>
              <a:t>for Professional Connections and Opportunities in Cameroon</a:t>
            </a:r>
          </a:p>
        </p:txBody>
      </p:sp>
      <p:sp>
        <p:nvSpPr>
          <p:cNvPr id="22" name="AutoShape 13"/>
          <p:cNvSpPr/>
          <p:nvPr/>
        </p:nvSpPr>
        <p:spPr>
          <a:xfrm>
            <a:off x="5623977" y="6835286"/>
            <a:ext cx="2276138" cy="0"/>
          </a:xfrm>
          <a:prstGeom prst="line">
            <a:avLst/>
          </a:prstGeom>
          <a:ln w="876300" cap="rnd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TextBox 14"/>
          <p:cNvSpPr txBox="1"/>
          <p:nvPr/>
        </p:nvSpPr>
        <p:spPr>
          <a:xfrm>
            <a:off x="1828800" y="6585203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b="1" dirty="0" smtClean="0">
                <a:solidFill>
                  <a:srgbClr val="3D42BE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Presented by </a:t>
            </a:r>
            <a:endParaRPr lang="en-US" sz="2499" b="1" dirty="0">
              <a:solidFill>
                <a:srgbClr val="3D42BE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3400" y="8181239"/>
            <a:ext cx="121472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Poppins Ultra-Bold" panose="020B0604020202020204" charset="0"/>
                <a:cs typeface="Poppins Ultra-Bold" panose="020B0604020202020204" charset="0"/>
              </a:rPr>
              <a:t>NGATSING </a:t>
            </a:r>
            <a:r>
              <a:rPr lang="en-US" sz="3200" dirty="0">
                <a:solidFill>
                  <a:schemeClr val="bg1"/>
                </a:solidFill>
                <a:latin typeface="Poppins Ultra-Bold" panose="020B0604020202020204" charset="0"/>
                <a:cs typeface="Poppins Ultra-Bold" panose="020B0604020202020204" charset="0"/>
              </a:rPr>
              <a:t>TAKAM Franck Arthur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Poppins Ultra-Bold" panose="020B0604020202020204" charset="0"/>
                <a:cs typeface="Poppins Ultra-Bold" panose="020B0604020202020204" charset="0"/>
              </a:rPr>
              <a:t>Level III Student at AICS Cameroon</a:t>
            </a:r>
          </a:p>
        </p:txBody>
      </p:sp>
      <p:sp>
        <p:nvSpPr>
          <p:cNvPr id="32" name="Freeform 2"/>
          <p:cNvSpPr/>
          <p:nvPr/>
        </p:nvSpPr>
        <p:spPr>
          <a:xfrm>
            <a:off x="6529713" y="-2933495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7891" y="0"/>
            <a:ext cx="9812962" cy="10287000"/>
            <a:chOff x="0" y="0"/>
            <a:chExt cx="13083949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936" b="7936"/>
            <a:stretch>
              <a:fillRect/>
            </a:stretch>
          </p:blipFill>
          <p:spPr>
            <a:xfrm>
              <a:off x="0" y="0"/>
              <a:ext cx="13083949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7333136" y="1161704"/>
            <a:ext cx="12127118" cy="7488936"/>
            <a:chOff x="0" y="0"/>
            <a:chExt cx="4424006" cy="273198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24006" cy="2731984"/>
            </a:xfrm>
            <a:custGeom>
              <a:avLst/>
              <a:gdLst/>
              <a:ahLst/>
              <a:cxnLst/>
              <a:rect l="l" t="t" r="r" b="b"/>
              <a:pathLst>
                <a:path w="4424006" h="2731984">
                  <a:moveTo>
                    <a:pt x="4299546" y="2731984"/>
                  </a:moveTo>
                  <a:lnTo>
                    <a:pt x="124460" y="2731984"/>
                  </a:lnTo>
                  <a:cubicBezTo>
                    <a:pt x="55880" y="2731984"/>
                    <a:pt x="0" y="2676104"/>
                    <a:pt x="0" y="260752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299546" y="0"/>
                  </a:lnTo>
                  <a:cubicBezTo>
                    <a:pt x="4368126" y="0"/>
                    <a:pt x="4424006" y="55880"/>
                    <a:pt x="4424006" y="124460"/>
                  </a:cubicBezTo>
                  <a:lnTo>
                    <a:pt x="4424006" y="2607524"/>
                  </a:lnTo>
                  <a:cubicBezTo>
                    <a:pt x="4424006" y="2676104"/>
                    <a:pt x="4368126" y="2731984"/>
                    <a:pt x="4299546" y="2731984"/>
                  </a:cubicBezTo>
                  <a:close/>
                </a:path>
              </a:pathLst>
            </a:custGeom>
            <a:solidFill>
              <a:srgbClr val="3D42BE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042960" y="2572923"/>
            <a:ext cx="1724796" cy="172479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479830" y="2944007"/>
            <a:ext cx="5939585" cy="1654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12"/>
              </a:lnSpc>
            </a:pPr>
            <a:r>
              <a:rPr lang="en-US" sz="6644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Table of Contents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042960" y="5602146"/>
            <a:ext cx="6739840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35185" lvl="1" indent="-317592" algn="l">
              <a:lnSpc>
                <a:spcPts val="3412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  <a:p>
            <a:pPr marL="635185" lvl="1" indent="-317592" algn="l">
              <a:lnSpc>
                <a:spcPts val="3412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Context and problematic</a:t>
            </a:r>
            <a:endParaRPr lang="en-US" sz="3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35185" lvl="1" indent="-317592" algn="l">
              <a:lnSpc>
                <a:spcPts val="3412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Objective and methodology</a:t>
            </a:r>
            <a:endParaRPr lang="en-US" sz="3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419415" y="5602146"/>
            <a:ext cx="4805167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5185" lvl="1" indent="-317592" algn="l">
              <a:lnSpc>
                <a:spcPts val="3412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demonstration</a:t>
            </a:r>
            <a:endParaRPr lang="en-US" sz="3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35185" lvl="1" indent="-317592" algn="l">
              <a:lnSpc>
                <a:spcPts val="3412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  <a:endParaRPr lang="en-US" sz="3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35185" lvl="1" indent="-317592" algn="l">
              <a:lnSpc>
                <a:spcPts val="3412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Thank You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714952" y="9004300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RIODUSLINK 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774385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07228" y="-395266"/>
            <a:ext cx="19902457" cy="8118479"/>
            <a:chOff x="0" y="0"/>
            <a:chExt cx="5241799" cy="21382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41799" cy="2138200"/>
            </a:xfrm>
            <a:custGeom>
              <a:avLst/>
              <a:gdLst/>
              <a:ahLst/>
              <a:cxnLst/>
              <a:rect l="l" t="t" r="r" b="b"/>
              <a:pathLst>
                <a:path w="5241799" h="2138200">
                  <a:moveTo>
                    <a:pt x="0" y="0"/>
                  </a:moveTo>
                  <a:lnTo>
                    <a:pt x="5241799" y="0"/>
                  </a:lnTo>
                  <a:lnTo>
                    <a:pt x="5241799" y="2138200"/>
                  </a:lnTo>
                  <a:lnTo>
                    <a:pt x="0" y="2138200"/>
                  </a:lnTo>
                  <a:close/>
                </a:path>
              </a:pathLst>
            </a:custGeom>
            <a:solidFill>
              <a:srgbClr val="3D42B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5241799" cy="2204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5402174" y="-6222578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962853" y="1864839"/>
            <a:ext cx="1905617" cy="190561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714952" y="9004300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2513815" y="9272588"/>
            <a:ext cx="958424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0999990" y="1680845"/>
            <a:ext cx="5572442" cy="6925310"/>
            <a:chOff x="0" y="0"/>
            <a:chExt cx="5108702" cy="634898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108702" cy="6348984"/>
            </a:xfrm>
            <a:custGeom>
              <a:avLst/>
              <a:gdLst/>
              <a:ahLst/>
              <a:cxnLst/>
              <a:rect l="l" t="t" r="r" b="b"/>
              <a:pathLst>
                <a:path w="5108702" h="6348984">
                  <a:moveTo>
                    <a:pt x="5108702" y="2554351"/>
                  </a:moveTo>
                  <a:lnTo>
                    <a:pt x="5108702" y="3794506"/>
                  </a:lnTo>
                  <a:cubicBezTo>
                    <a:pt x="5108702" y="5205222"/>
                    <a:pt x="3965067" y="6348857"/>
                    <a:pt x="2554351" y="6348857"/>
                  </a:cubicBezTo>
                  <a:lnTo>
                    <a:pt x="2554351" y="6348857"/>
                  </a:lnTo>
                  <a:cubicBezTo>
                    <a:pt x="1143635" y="6348984"/>
                    <a:pt x="0" y="5205349"/>
                    <a:pt x="0" y="3794506"/>
                  </a:cubicBezTo>
                  <a:lnTo>
                    <a:pt x="0" y="2554351"/>
                  </a:lnTo>
                  <a:cubicBezTo>
                    <a:pt x="0" y="1143635"/>
                    <a:pt x="1143635" y="0"/>
                    <a:pt x="2554351" y="0"/>
                  </a:cubicBezTo>
                  <a:lnTo>
                    <a:pt x="2554351" y="0"/>
                  </a:lnTo>
                  <a:cubicBezTo>
                    <a:pt x="3965067" y="0"/>
                    <a:pt x="5108702" y="1143635"/>
                    <a:pt x="5108702" y="2554351"/>
                  </a:cubicBezTo>
                  <a:close/>
                </a:path>
              </a:pathLst>
            </a:custGeom>
            <a:blipFill>
              <a:blip r:embed="rId4"/>
              <a:stretch>
                <a:fillRect t="-10274" b="-10274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2513815" y="1884197"/>
            <a:ext cx="8400805" cy="1535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Introduction </a:t>
            </a:r>
            <a:endParaRPr lang="en-US" sz="9000" b="1" dirty="0">
              <a:solidFill>
                <a:srgbClr val="FFFFFF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513815" y="4189820"/>
            <a:ext cx="7745329" cy="2221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Revolutionizing Cameroon's Job </a:t>
            </a:r>
            <a:r>
              <a:rPr lang="en-US" sz="2499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Market </a:t>
            </a:r>
          </a:p>
          <a:p>
            <a:pPr>
              <a:lnSpc>
                <a:spcPts val="3499"/>
              </a:lnSpc>
            </a:pPr>
            <a:r>
              <a:rPr lang="en-US" sz="2499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Amid </a:t>
            </a:r>
            <a:r>
              <a:rPr lang="en-US" sz="2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Fierce Job Struggles, Cameroonian Youth Seek Pathways to Success—</a:t>
            </a:r>
            <a:r>
              <a:rPr lang="en-US" sz="24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RiodusLink's</a:t>
            </a:r>
            <a:r>
              <a:rPr lang="en-US" sz="2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AI Intelligently Matches Skills to Dream Careers, Empowering Tomorrow's Workforce</a:t>
            </a:r>
            <a:endParaRPr lang="en-US" sz="24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2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402174" y="-6222578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412968" y="4315621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962853" y="1648313"/>
            <a:ext cx="1905617" cy="1905617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714952" y="9004300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2513815" y="9272588"/>
            <a:ext cx="9584245" cy="0"/>
          </a:xfrm>
          <a:prstGeom prst="line">
            <a:avLst/>
          </a:prstGeom>
          <a:ln w="1905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259143" y="2038774"/>
            <a:ext cx="6225081" cy="6225056"/>
            <a:chOff x="0" y="0"/>
            <a:chExt cx="6350000" cy="6349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5117" r="-25117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2513815" y="2086771"/>
            <a:ext cx="8400805" cy="2140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Context and problematics</a:t>
            </a:r>
            <a:endParaRPr lang="en-US" sz="9000" b="1" dirty="0">
              <a:solidFill>
                <a:srgbClr val="FFFFFF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513815" y="4352157"/>
            <a:ext cx="7745329" cy="524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b="1" dirty="0" smtClean="0">
                <a:solidFill>
                  <a:srgbClr val="FFBD59"/>
                </a:solidFill>
                <a:latin typeface="Poppins Bold"/>
                <a:ea typeface="Poppins Bold"/>
                <a:cs typeface="Poppins Bold"/>
                <a:sym typeface="Poppins Bold"/>
              </a:rPr>
              <a:t>Context </a:t>
            </a:r>
            <a:endParaRPr lang="en-US" sz="3099" b="1" dirty="0">
              <a:solidFill>
                <a:srgbClr val="FFBD59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532864" y="6551860"/>
            <a:ext cx="7745329" cy="524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b="1" dirty="0" smtClean="0">
                <a:solidFill>
                  <a:srgbClr val="FFBD59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Problematics </a:t>
            </a:r>
            <a:endParaRPr lang="en-US" sz="3099" b="1" dirty="0">
              <a:solidFill>
                <a:srgbClr val="FFBD59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513813" y="4986030"/>
            <a:ext cx="7745329" cy="1324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Traditional networking in Cameroon fragments connections and delays opportunities for youth amid rising unemployment.</a:t>
            </a:r>
            <a:endParaRPr lang="en-US" sz="24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532864" y="7081093"/>
            <a:ext cx="7745329" cy="2221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“HOW CAN WE DEVELOP A DIGITAL PLATFORM THAT FACILITATES PROFESSIONAL CONNECTIONS, STREAMLINES OPPORTUNITY DISCOVERY, AND ENHANCES ACCESS TO CAREER-RELATED RESOURCES FOR USERS IN CAMEROON?”</a:t>
            </a:r>
            <a:endParaRPr lang="en-US" sz="24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2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47991" y="0"/>
            <a:ext cx="9812962" cy="10287000"/>
            <a:chOff x="0" y="0"/>
            <a:chExt cx="13083949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5078" b="15078"/>
            <a:stretch>
              <a:fillRect/>
            </a:stretch>
          </p:blipFill>
          <p:spPr>
            <a:xfrm>
              <a:off x="0" y="0"/>
              <a:ext cx="13083949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273118" y="1904157"/>
            <a:ext cx="10777457" cy="6004030"/>
            <a:chOff x="0" y="0"/>
            <a:chExt cx="3931645" cy="219028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931646" cy="2190287"/>
            </a:xfrm>
            <a:custGeom>
              <a:avLst/>
              <a:gdLst/>
              <a:ahLst/>
              <a:cxnLst/>
              <a:rect l="l" t="t" r="r" b="b"/>
              <a:pathLst>
                <a:path w="3931646" h="2190287">
                  <a:moveTo>
                    <a:pt x="3807185" y="2190286"/>
                  </a:moveTo>
                  <a:lnTo>
                    <a:pt x="124460" y="2190286"/>
                  </a:lnTo>
                  <a:cubicBezTo>
                    <a:pt x="55880" y="2190286"/>
                    <a:pt x="0" y="2134407"/>
                    <a:pt x="0" y="206582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07185" y="0"/>
                  </a:lnTo>
                  <a:cubicBezTo>
                    <a:pt x="3875765" y="0"/>
                    <a:pt x="3931646" y="55880"/>
                    <a:pt x="3931646" y="124460"/>
                  </a:cubicBezTo>
                  <a:lnTo>
                    <a:pt x="3931646" y="2065827"/>
                  </a:lnTo>
                  <a:cubicBezTo>
                    <a:pt x="3931646" y="2134407"/>
                    <a:pt x="3875765" y="2190287"/>
                    <a:pt x="3807185" y="219028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238328" y="2550424"/>
            <a:ext cx="2193585" cy="219358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8540478" y="1485900"/>
            <a:ext cx="1926999" cy="481750"/>
          </a:xfrm>
          <a:custGeom>
            <a:avLst/>
            <a:gdLst/>
            <a:ahLst/>
            <a:cxnLst/>
            <a:rect l="l" t="t" r="r" b="b"/>
            <a:pathLst>
              <a:path w="1926999" h="481750">
                <a:moveTo>
                  <a:pt x="0" y="0"/>
                </a:moveTo>
                <a:lnTo>
                  <a:pt x="1926999" y="0"/>
                </a:lnTo>
                <a:lnTo>
                  <a:pt x="1926999" y="481750"/>
                </a:lnTo>
                <a:lnTo>
                  <a:pt x="0" y="481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238328" y="7667313"/>
            <a:ext cx="1926999" cy="481750"/>
          </a:xfrm>
          <a:custGeom>
            <a:avLst/>
            <a:gdLst/>
            <a:ahLst/>
            <a:cxnLst/>
            <a:rect l="l" t="t" r="r" b="b"/>
            <a:pathLst>
              <a:path w="1926999" h="481750">
                <a:moveTo>
                  <a:pt x="0" y="0"/>
                </a:moveTo>
                <a:lnTo>
                  <a:pt x="1926999" y="0"/>
                </a:lnTo>
                <a:lnTo>
                  <a:pt x="1926999" y="481749"/>
                </a:lnTo>
                <a:lnTo>
                  <a:pt x="0" y="4817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765323" y="3152504"/>
            <a:ext cx="12585356" cy="2000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774"/>
              </a:lnSpc>
            </a:pPr>
            <a:r>
              <a:rPr lang="en-US" sz="8450" b="1" dirty="0" smtClean="0">
                <a:solidFill>
                  <a:srgbClr val="3D42BE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Objective and methodology</a:t>
            </a:r>
            <a:endParaRPr lang="en-US" sz="8450" b="1" dirty="0">
              <a:solidFill>
                <a:srgbClr val="3D42BE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856679" y="5626046"/>
            <a:ext cx="9192321" cy="2180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17593" lvl="1" algn="just">
              <a:lnSpc>
                <a:spcPts val="3412"/>
              </a:lnSpc>
            </a:pPr>
            <a:r>
              <a:rPr lang="en-US" sz="2942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Design </a:t>
            </a:r>
            <a:r>
              <a:rPr lang="en-US" sz="2942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r>
              <a:rPr lang="en-US" sz="2942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as an AI-powered platform for seamless professional connections, job matching, and career tools in Cameroon—empowering seekers, employers, </a:t>
            </a:r>
            <a:r>
              <a:rPr lang="en-US" sz="294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and </a:t>
            </a:r>
            <a:r>
              <a:rPr lang="en-US" sz="2942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networks..</a:t>
            </a:r>
            <a:endParaRPr lang="en-US" sz="2942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273118" y="8816975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dirty="0" smtClean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-5402174" y="-6222578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000"/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285779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2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49286" y="0"/>
            <a:ext cx="7038714" cy="10287000"/>
            <a:chOff x="0" y="0"/>
            <a:chExt cx="9384952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7235" r="7235"/>
            <a:stretch>
              <a:fillRect/>
            </a:stretch>
          </p:blipFill>
          <p:spPr>
            <a:xfrm>
              <a:off x="0" y="0"/>
              <a:ext cx="9384952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-5402174" y="-6222578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647873" y="2355649"/>
            <a:ext cx="1905617" cy="190561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198835" y="2621835"/>
            <a:ext cx="8486175" cy="1109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15"/>
              </a:lnSpc>
            </a:pPr>
            <a:r>
              <a:rPr lang="en-US" sz="651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Methodology </a:t>
            </a:r>
            <a:endParaRPr lang="en-US" sz="6510" b="1" dirty="0">
              <a:solidFill>
                <a:srgbClr val="FFFFFF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198835" y="5710698"/>
            <a:ext cx="4792122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b="1" dirty="0" smtClean="0">
                <a:solidFill>
                  <a:srgbClr val="FFBD59"/>
                </a:solidFill>
                <a:latin typeface="Poppins Bold"/>
                <a:ea typeface="Poppins Bold"/>
                <a:cs typeface="Poppins Bold"/>
                <a:sym typeface="Poppins Bold"/>
              </a:rPr>
              <a:t>Method</a:t>
            </a:r>
            <a:r>
              <a:rPr lang="en-US" sz="2999" b="1" dirty="0" smtClean="0">
                <a:solidFill>
                  <a:srgbClr val="FFBD59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  <a:endParaRPr lang="en-US" sz="2999" b="1" dirty="0">
              <a:solidFill>
                <a:srgbClr val="FFBD59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198835" y="6580648"/>
            <a:ext cx="7745329" cy="875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UNIFIED MODELLING LANGUAGE</a:t>
            </a:r>
          </a:p>
          <a:p>
            <a:pPr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 TRACK UNIFIED PROCESS </a:t>
            </a:r>
          </a:p>
        </p:txBody>
      </p:sp>
      <p:sp>
        <p:nvSpPr>
          <p:cNvPr id="12" name="AutoShape 12"/>
          <p:cNvSpPr/>
          <p:nvPr/>
        </p:nvSpPr>
        <p:spPr>
          <a:xfrm>
            <a:off x="2198835" y="8828199"/>
            <a:ext cx="2982802" cy="0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3553490" y="8621824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rgbClr val="FFBD59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rgbClr val="FFBD5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" name="Picture 13" descr="WhatsApp Image 2023-10-02 at 12.11.17 PM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4500" y="0"/>
            <a:ext cx="71335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757" y="0"/>
            <a:ext cx="18335758" cy="10287000"/>
            <a:chOff x="0" y="0"/>
            <a:chExt cx="5241799" cy="21382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41799" cy="2138200"/>
            </a:xfrm>
            <a:custGeom>
              <a:avLst/>
              <a:gdLst/>
              <a:ahLst/>
              <a:cxnLst/>
              <a:rect l="l" t="t" r="r" b="b"/>
              <a:pathLst>
                <a:path w="5241799" h="2138200">
                  <a:moveTo>
                    <a:pt x="0" y="0"/>
                  </a:moveTo>
                  <a:lnTo>
                    <a:pt x="5241799" y="0"/>
                  </a:lnTo>
                  <a:lnTo>
                    <a:pt x="5241799" y="2138200"/>
                  </a:lnTo>
                  <a:lnTo>
                    <a:pt x="0" y="2138200"/>
                  </a:lnTo>
                  <a:close/>
                </a:path>
              </a:pathLst>
            </a:custGeom>
            <a:solidFill>
              <a:srgbClr val="3D42B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5241799" cy="2204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384268" y="-6999872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0" y="378739"/>
            <a:ext cx="1905617" cy="190561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82204" y="729133"/>
            <a:ext cx="8486175" cy="2333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15"/>
              </a:lnSpc>
            </a:pPr>
            <a:r>
              <a:rPr lang="en-US" sz="651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GENERAL</a:t>
            </a:r>
          </a:p>
          <a:p>
            <a:pPr algn="l">
              <a:lnSpc>
                <a:spcPts val="9115"/>
              </a:lnSpc>
            </a:pPr>
            <a:r>
              <a:rPr lang="en-US" sz="651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USECASE</a:t>
            </a:r>
            <a:endParaRPr lang="en-US" sz="6510" b="1" dirty="0">
              <a:solidFill>
                <a:srgbClr val="FFFFFF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914400" y="10096500"/>
            <a:ext cx="2982802" cy="0"/>
          </a:xfrm>
          <a:prstGeom prst="line">
            <a:avLst/>
          </a:prstGeom>
          <a:ln w="47625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-2750523" y="9617075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" name="Picture 2" descr="general usecase"/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8372" y="-90580"/>
            <a:ext cx="13409628" cy="10377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8003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04763" y="-395266"/>
            <a:ext cx="18592763" cy="10682266"/>
            <a:chOff x="0" y="0"/>
            <a:chExt cx="5241799" cy="21382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41799" cy="2138200"/>
            </a:xfrm>
            <a:custGeom>
              <a:avLst/>
              <a:gdLst/>
              <a:ahLst/>
              <a:cxnLst/>
              <a:rect l="l" t="t" r="r" b="b"/>
              <a:pathLst>
                <a:path w="5241799" h="2138200">
                  <a:moveTo>
                    <a:pt x="0" y="0"/>
                  </a:moveTo>
                  <a:lnTo>
                    <a:pt x="5241799" y="0"/>
                  </a:lnTo>
                  <a:lnTo>
                    <a:pt x="5241799" y="2138200"/>
                  </a:lnTo>
                  <a:lnTo>
                    <a:pt x="0" y="2138200"/>
                  </a:lnTo>
                  <a:close/>
                </a:path>
              </a:pathLst>
            </a:custGeom>
            <a:solidFill>
              <a:srgbClr val="3D42B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5241799" cy="2204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384268" y="-6999872"/>
            <a:ext cx="11750064" cy="11732015"/>
          </a:xfrm>
          <a:custGeom>
            <a:avLst/>
            <a:gdLst/>
            <a:ahLst/>
            <a:cxnLst/>
            <a:rect l="l" t="t" r="r" b="b"/>
            <a:pathLst>
              <a:path w="11750064" h="11732015">
                <a:moveTo>
                  <a:pt x="0" y="0"/>
                </a:moveTo>
                <a:lnTo>
                  <a:pt x="11750064" y="0"/>
                </a:lnTo>
                <a:lnTo>
                  <a:pt x="11750064" y="11732015"/>
                </a:lnTo>
                <a:lnTo>
                  <a:pt x="0" y="1173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-109129" y="25810"/>
            <a:ext cx="1905617" cy="190561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-109129" y="344622"/>
            <a:ext cx="8486175" cy="2276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15"/>
              </a:lnSpc>
            </a:pPr>
            <a:r>
              <a:rPr lang="en-US" sz="651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ACTIVITY </a:t>
            </a:r>
          </a:p>
          <a:p>
            <a:pPr algn="l">
              <a:lnSpc>
                <a:spcPts val="9115"/>
              </a:lnSpc>
            </a:pPr>
            <a:r>
              <a:rPr lang="en-US" sz="6510" b="1" dirty="0" smtClean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DIAGRAM</a:t>
            </a:r>
            <a:endParaRPr lang="en-US" sz="6510" b="1" dirty="0">
              <a:solidFill>
                <a:srgbClr val="FFFFFF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8385942" y="9023350"/>
            <a:ext cx="2982802" cy="0"/>
          </a:xfrm>
          <a:prstGeom prst="line">
            <a:avLst/>
          </a:prstGeom>
          <a:ln w="47625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-3376022" y="9655175"/>
            <a:ext cx="6142517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RIODUSLINK</a:t>
            </a:r>
            <a:endParaRPr lang="en-US" sz="24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9" name="Picture 3" descr="Activity_Book Appointme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588" y="-395266"/>
            <a:ext cx="14194411" cy="10682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AutoShape 15"/>
          <p:cNvSpPr/>
          <p:nvPr/>
        </p:nvSpPr>
        <p:spPr>
          <a:xfrm>
            <a:off x="305087" y="10096500"/>
            <a:ext cx="2982802" cy="0"/>
          </a:xfrm>
          <a:prstGeom prst="line">
            <a:avLst/>
          </a:prstGeom>
          <a:ln w="47625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7380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275</Words>
  <Application>Microsoft Office PowerPoint</Application>
  <PresentationFormat>Custom</PresentationFormat>
  <Paragraphs>76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Calibri</vt:lpstr>
      <vt:lpstr>Poppins Bold</vt:lpstr>
      <vt:lpstr>Arial</vt:lpstr>
      <vt:lpstr>Poppins</vt:lpstr>
      <vt:lpstr>Times New Roman</vt:lpstr>
      <vt:lpstr>Poppins Ultra-Bold</vt:lpstr>
      <vt:lpstr>Poppins Italics</vt:lpstr>
      <vt:lpstr>Poppins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Blue Corporate Business Work Plan Presentation</dc:title>
  <dc:creator>TAKAM</dc:creator>
  <cp:lastModifiedBy>TAKAM</cp:lastModifiedBy>
  <cp:revision>56</cp:revision>
  <dcterms:created xsi:type="dcterms:W3CDTF">2006-08-16T00:00:00Z</dcterms:created>
  <dcterms:modified xsi:type="dcterms:W3CDTF">2025-10-05T12:24:10Z</dcterms:modified>
  <dc:identifier>DAG0ZBt43ng</dc:identifier>
</cp:coreProperties>
</file>

<file path=docProps/thumbnail.jpeg>
</file>